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1" r:id="rId5"/>
    <p:sldId id="260" r:id="rId6"/>
    <p:sldId id="268" r:id="rId7"/>
    <p:sldId id="262" r:id="rId8"/>
    <p:sldId id="267" r:id="rId9"/>
    <p:sldId id="265" r:id="rId10"/>
    <p:sldId id="263" r:id="rId11"/>
    <p:sldId id="264"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40"/>
  </p:normalViewPr>
  <p:slideViewPr>
    <p:cSldViewPr snapToGrid="0" snapToObjects="1">
      <p:cViewPr varScale="1">
        <p:scale>
          <a:sx n="102" d="100"/>
          <a:sy n="102" d="100"/>
        </p:scale>
        <p:origin x="5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1D5D-A921-A44C-953F-80BB2CFEEE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67180-E671-A04D-8D9D-8766D84208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89E2DF-DE6B-194B-943D-B69ABAEA2401}"/>
              </a:ext>
            </a:extLst>
          </p:cNvPr>
          <p:cNvSpPr>
            <a:spLocks noGrp="1"/>
          </p:cNvSpPr>
          <p:nvPr>
            <p:ph type="dt" sz="half" idx="10"/>
          </p:nvPr>
        </p:nvSpPr>
        <p:spPr/>
        <p:txBody>
          <a:bodyPr/>
          <a:lstStyle/>
          <a:p>
            <a:fld id="{B73A6E99-22B6-AA49-A63D-586A29D1BCA6}" type="datetimeFigureOut">
              <a:rPr lang="en-US" smtClean="0"/>
              <a:t>11/28/18</a:t>
            </a:fld>
            <a:endParaRPr lang="en-US"/>
          </a:p>
        </p:txBody>
      </p:sp>
      <p:sp>
        <p:nvSpPr>
          <p:cNvPr id="5" name="Footer Placeholder 4">
            <a:extLst>
              <a:ext uri="{FF2B5EF4-FFF2-40B4-BE49-F238E27FC236}">
                <a16:creationId xmlns:a16="http://schemas.microsoft.com/office/drawing/2014/main" id="{33CDEA63-A0FF-DA4E-84E8-7866D5217E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98156A-F74D-4442-A1F6-AAE5FF5C8750}"/>
              </a:ext>
            </a:extLst>
          </p:cNvPr>
          <p:cNvSpPr>
            <a:spLocks noGrp="1"/>
          </p:cNvSpPr>
          <p:nvPr>
            <p:ph type="sldNum" sz="quarter" idx="12"/>
          </p:nvPr>
        </p:nvSpPr>
        <p:spPr/>
        <p:txBody>
          <a:bodyPr/>
          <a:lstStyle/>
          <a:p>
            <a:fld id="{E78011C3-C733-8C40-9814-BAA613663ABC}" type="slidenum">
              <a:rPr lang="en-US" smtClean="0"/>
              <a:t>‹#›</a:t>
            </a:fld>
            <a:endParaRPr lang="en-US"/>
          </a:p>
        </p:txBody>
      </p:sp>
    </p:spTree>
    <p:extLst>
      <p:ext uri="{BB962C8B-B14F-4D97-AF65-F5344CB8AC3E}">
        <p14:creationId xmlns:p14="http://schemas.microsoft.com/office/powerpoint/2010/main" val="2117836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238B-648F-E54B-BD91-CD6D2D3131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589B2B-DA79-544A-A97B-F5C250AD568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4991C-1BF8-2D49-8E1F-262F4A39F772}"/>
              </a:ext>
            </a:extLst>
          </p:cNvPr>
          <p:cNvSpPr>
            <a:spLocks noGrp="1"/>
          </p:cNvSpPr>
          <p:nvPr>
            <p:ph type="dt" sz="half" idx="10"/>
          </p:nvPr>
        </p:nvSpPr>
        <p:spPr/>
        <p:txBody>
          <a:bodyPr/>
          <a:lstStyle/>
          <a:p>
            <a:fld id="{B73A6E99-22B6-AA49-A63D-586A29D1BCA6}" type="datetimeFigureOut">
              <a:rPr lang="en-US" smtClean="0"/>
              <a:t>11/28/18</a:t>
            </a:fld>
            <a:endParaRPr lang="en-US"/>
          </a:p>
        </p:txBody>
      </p:sp>
      <p:sp>
        <p:nvSpPr>
          <p:cNvPr id="5" name="Footer Placeholder 4">
            <a:extLst>
              <a:ext uri="{FF2B5EF4-FFF2-40B4-BE49-F238E27FC236}">
                <a16:creationId xmlns:a16="http://schemas.microsoft.com/office/drawing/2014/main" id="{97D14D13-39A6-5C41-B41E-A2A997961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F9DAB-35E3-B04D-843D-ECA8C8B31366}"/>
              </a:ext>
            </a:extLst>
          </p:cNvPr>
          <p:cNvSpPr>
            <a:spLocks noGrp="1"/>
          </p:cNvSpPr>
          <p:nvPr>
            <p:ph type="sldNum" sz="quarter" idx="12"/>
          </p:nvPr>
        </p:nvSpPr>
        <p:spPr/>
        <p:txBody>
          <a:bodyPr/>
          <a:lstStyle/>
          <a:p>
            <a:fld id="{E78011C3-C733-8C40-9814-BAA613663ABC}" type="slidenum">
              <a:rPr lang="en-US" smtClean="0"/>
              <a:t>‹#›</a:t>
            </a:fld>
            <a:endParaRPr lang="en-US"/>
          </a:p>
        </p:txBody>
      </p:sp>
    </p:spTree>
    <p:extLst>
      <p:ext uri="{BB962C8B-B14F-4D97-AF65-F5344CB8AC3E}">
        <p14:creationId xmlns:p14="http://schemas.microsoft.com/office/powerpoint/2010/main" val="3478497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9B3869-080C-5B42-87C0-4AB8388B03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0AD649-651C-F348-9833-C7D57865A49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F766C7-B1F4-1A40-AE1A-A25D8359F026}"/>
              </a:ext>
            </a:extLst>
          </p:cNvPr>
          <p:cNvSpPr>
            <a:spLocks noGrp="1"/>
          </p:cNvSpPr>
          <p:nvPr>
            <p:ph type="dt" sz="half" idx="10"/>
          </p:nvPr>
        </p:nvSpPr>
        <p:spPr/>
        <p:txBody>
          <a:bodyPr/>
          <a:lstStyle/>
          <a:p>
            <a:fld id="{B73A6E99-22B6-AA49-A63D-586A29D1BCA6}" type="datetimeFigureOut">
              <a:rPr lang="en-US" smtClean="0"/>
              <a:t>11/28/18</a:t>
            </a:fld>
            <a:endParaRPr lang="en-US"/>
          </a:p>
        </p:txBody>
      </p:sp>
      <p:sp>
        <p:nvSpPr>
          <p:cNvPr id="5" name="Footer Placeholder 4">
            <a:extLst>
              <a:ext uri="{FF2B5EF4-FFF2-40B4-BE49-F238E27FC236}">
                <a16:creationId xmlns:a16="http://schemas.microsoft.com/office/drawing/2014/main" id="{2B7A459D-0B41-9C48-8D94-4074E02D16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88E4C7-B9F9-C049-97EF-91EE3D98E570}"/>
              </a:ext>
            </a:extLst>
          </p:cNvPr>
          <p:cNvSpPr>
            <a:spLocks noGrp="1"/>
          </p:cNvSpPr>
          <p:nvPr>
            <p:ph type="sldNum" sz="quarter" idx="12"/>
          </p:nvPr>
        </p:nvSpPr>
        <p:spPr/>
        <p:txBody>
          <a:bodyPr/>
          <a:lstStyle/>
          <a:p>
            <a:fld id="{E78011C3-C733-8C40-9814-BAA613663ABC}" type="slidenum">
              <a:rPr lang="en-US" smtClean="0"/>
              <a:t>‹#›</a:t>
            </a:fld>
            <a:endParaRPr lang="en-US"/>
          </a:p>
        </p:txBody>
      </p:sp>
    </p:spTree>
    <p:extLst>
      <p:ext uri="{BB962C8B-B14F-4D97-AF65-F5344CB8AC3E}">
        <p14:creationId xmlns:p14="http://schemas.microsoft.com/office/powerpoint/2010/main" val="3938338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8A876-B9B3-4546-A027-0BD4F09BE1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725247-A779-BC4C-9777-C64A07597F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AE50C1-5A30-E34E-93C4-B3F1BF9A7197}"/>
              </a:ext>
            </a:extLst>
          </p:cNvPr>
          <p:cNvSpPr>
            <a:spLocks noGrp="1"/>
          </p:cNvSpPr>
          <p:nvPr>
            <p:ph type="dt" sz="half" idx="10"/>
          </p:nvPr>
        </p:nvSpPr>
        <p:spPr/>
        <p:txBody>
          <a:bodyPr/>
          <a:lstStyle/>
          <a:p>
            <a:fld id="{B73A6E99-22B6-AA49-A63D-586A29D1BCA6}" type="datetimeFigureOut">
              <a:rPr lang="en-US" smtClean="0"/>
              <a:t>11/28/18</a:t>
            </a:fld>
            <a:endParaRPr lang="en-US"/>
          </a:p>
        </p:txBody>
      </p:sp>
      <p:sp>
        <p:nvSpPr>
          <p:cNvPr id="5" name="Footer Placeholder 4">
            <a:extLst>
              <a:ext uri="{FF2B5EF4-FFF2-40B4-BE49-F238E27FC236}">
                <a16:creationId xmlns:a16="http://schemas.microsoft.com/office/drawing/2014/main" id="{E259A858-356E-5843-82D6-DB5E6C9C5F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A39BCD-A612-0C4F-BDFD-7BB4D344FE8A}"/>
              </a:ext>
            </a:extLst>
          </p:cNvPr>
          <p:cNvSpPr>
            <a:spLocks noGrp="1"/>
          </p:cNvSpPr>
          <p:nvPr>
            <p:ph type="sldNum" sz="quarter" idx="12"/>
          </p:nvPr>
        </p:nvSpPr>
        <p:spPr/>
        <p:txBody>
          <a:bodyPr/>
          <a:lstStyle/>
          <a:p>
            <a:fld id="{E78011C3-C733-8C40-9814-BAA613663ABC}" type="slidenum">
              <a:rPr lang="en-US" smtClean="0"/>
              <a:t>‹#›</a:t>
            </a:fld>
            <a:endParaRPr lang="en-US"/>
          </a:p>
        </p:txBody>
      </p:sp>
    </p:spTree>
    <p:extLst>
      <p:ext uri="{BB962C8B-B14F-4D97-AF65-F5344CB8AC3E}">
        <p14:creationId xmlns:p14="http://schemas.microsoft.com/office/powerpoint/2010/main" val="916963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58316-8140-954E-878D-6AB43E871F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BEFB0E-0465-E54B-9CD0-D758D17CDD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82CDDDE-04DA-2E4A-9FB6-D8D2EB2509A4}"/>
              </a:ext>
            </a:extLst>
          </p:cNvPr>
          <p:cNvSpPr>
            <a:spLocks noGrp="1"/>
          </p:cNvSpPr>
          <p:nvPr>
            <p:ph type="dt" sz="half" idx="10"/>
          </p:nvPr>
        </p:nvSpPr>
        <p:spPr/>
        <p:txBody>
          <a:bodyPr/>
          <a:lstStyle/>
          <a:p>
            <a:fld id="{B73A6E99-22B6-AA49-A63D-586A29D1BCA6}" type="datetimeFigureOut">
              <a:rPr lang="en-US" smtClean="0"/>
              <a:t>11/28/18</a:t>
            </a:fld>
            <a:endParaRPr lang="en-US"/>
          </a:p>
        </p:txBody>
      </p:sp>
      <p:sp>
        <p:nvSpPr>
          <p:cNvPr id="5" name="Footer Placeholder 4">
            <a:extLst>
              <a:ext uri="{FF2B5EF4-FFF2-40B4-BE49-F238E27FC236}">
                <a16:creationId xmlns:a16="http://schemas.microsoft.com/office/drawing/2014/main" id="{8D8949C6-68CE-CD4D-AE7D-2845DB1A0E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C94858-35A0-8E49-83DE-D2473906506E}"/>
              </a:ext>
            </a:extLst>
          </p:cNvPr>
          <p:cNvSpPr>
            <a:spLocks noGrp="1"/>
          </p:cNvSpPr>
          <p:nvPr>
            <p:ph type="sldNum" sz="quarter" idx="12"/>
          </p:nvPr>
        </p:nvSpPr>
        <p:spPr/>
        <p:txBody>
          <a:bodyPr/>
          <a:lstStyle/>
          <a:p>
            <a:fld id="{E78011C3-C733-8C40-9814-BAA613663ABC}" type="slidenum">
              <a:rPr lang="en-US" smtClean="0"/>
              <a:t>‹#›</a:t>
            </a:fld>
            <a:endParaRPr lang="en-US"/>
          </a:p>
        </p:txBody>
      </p:sp>
    </p:spTree>
    <p:extLst>
      <p:ext uri="{BB962C8B-B14F-4D97-AF65-F5344CB8AC3E}">
        <p14:creationId xmlns:p14="http://schemas.microsoft.com/office/powerpoint/2010/main" val="3818304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2D33C-E606-8D48-8E24-217A3FFD79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B1A00E-BCF2-7243-ADD2-753E749B890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90FFBF-722F-7549-9A1C-93C99E4D586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9AAAE4-6669-8349-BD28-7FF8E622C29E}"/>
              </a:ext>
            </a:extLst>
          </p:cNvPr>
          <p:cNvSpPr>
            <a:spLocks noGrp="1"/>
          </p:cNvSpPr>
          <p:nvPr>
            <p:ph type="dt" sz="half" idx="10"/>
          </p:nvPr>
        </p:nvSpPr>
        <p:spPr/>
        <p:txBody>
          <a:bodyPr/>
          <a:lstStyle/>
          <a:p>
            <a:fld id="{B73A6E99-22B6-AA49-A63D-586A29D1BCA6}" type="datetimeFigureOut">
              <a:rPr lang="en-US" smtClean="0"/>
              <a:t>11/28/18</a:t>
            </a:fld>
            <a:endParaRPr lang="en-US"/>
          </a:p>
        </p:txBody>
      </p:sp>
      <p:sp>
        <p:nvSpPr>
          <p:cNvPr id="6" name="Footer Placeholder 5">
            <a:extLst>
              <a:ext uri="{FF2B5EF4-FFF2-40B4-BE49-F238E27FC236}">
                <a16:creationId xmlns:a16="http://schemas.microsoft.com/office/drawing/2014/main" id="{BA6E651C-554C-2541-8756-1C4589B06B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0AA871-E0BD-7649-827E-C1B5AC39AF99}"/>
              </a:ext>
            </a:extLst>
          </p:cNvPr>
          <p:cNvSpPr>
            <a:spLocks noGrp="1"/>
          </p:cNvSpPr>
          <p:nvPr>
            <p:ph type="sldNum" sz="quarter" idx="12"/>
          </p:nvPr>
        </p:nvSpPr>
        <p:spPr/>
        <p:txBody>
          <a:bodyPr/>
          <a:lstStyle/>
          <a:p>
            <a:fld id="{E78011C3-C733-8C40-9814-BAA613663ABC}" type="slidenum">
              <a:rPr lang="en-US" smtClean="0"/>
              <a:t>‹#›</a:t>
            </a:fld>
            <a:endParaRPr lang="en-US"/>
          </a:p>
        </p:txBody>
      </p:sp>
    </p:spTree>
    <p:extLst>
      <p:ext uri="{BB962C8B-B14F-4D97-AF65-F5344CB8AC3E}">
        <p14:creationId xmlns:p14="http://schemas.microsoft.com/office/powerpoint/2010/main" val="3081762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D78D0-CB4A-1342-BF5E-DA88249988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20BFC7-BB0D-A447-964B-488BDCF866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8A8000B-F71E-944B-B537-C7DB355547A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7BB64C-D477-FC41-A6CD-2CC23A4E3A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1650C23-5F28-844E-A9AC-8C6E89A0211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B9AD35-4045-6148-B866-E8C163C15D4F}"/>
              </a:ext>
            </a:extLst>
          </p:cNvPr>
          <p:cNvSpPr>
            <a:spLocks noGrp="1"/>
          </p:cNvSpPr>
          <p:nvPr>
            <p:ph type="dt" sz="half" idx="10"/>
          </p:nvPr>
        </p:nvSpPr>
        <p:spPr/>
        <p:txBody>
          <a:bodyPr/>
          <a:lstStyle/>
          <a:p>
            <a:fld id="{B73A6E99-22B6-AA49-A63D-586A29D1BCA6}" type="datetimeFigureOut">
              <a:rPr lang="en-US" smtClean="0"/>
              <a:t>11/28/18</a:t>
            </a:fld>
            <a:endParaRPr lang="en-US"/>
          </a:p>
        </p:txBody>
      </p:sp>
      <p:sp>
        <p:nvSpPr>
          <p:cNvPr id="8" name="Footer Placeholder 7">
            <a:extLst>
              <a:ext uri="{FF2B5EF4-FFF2-40B4-BE49-F238E27FC236}">
                <a16:creationId xmlns:a16="http://schemas.microsoft.com/office/drawing/2014/main" id="{AE25B8A6-851A-2948-972E-ACEB97E009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1CE2F7-4736-024C-8641-EFA9541E9028}"/>
              </a:ext>
            </a:extLst>
          </p:cNvPr>
          <p:cNvSpPr>
            <a:spLocks noGrp="1"/>
          </p:cNvSpPr>
          <p:nvPr>
            <p:ph type="sldNum" sz="quarter" idx="12"/>
          </p:nvPr>
        </p:nvSpPr>
        <p:spPr/>
        <p:txBody>
          <a:bodyPr/>
          <a:lstStyle/>
          <a:p>
            <a:fld id="{E78011C3-C733-8C40-9814-BAA613663ABC}" type="slidenum">
              <a:rPr lang="en-US" smtClean="0"/>
              <a:t>‹#›</a:t>
            </a:fld>
            <a:endParaRPr lang="en-US"/>
          </a:p>
        </p:txBody>
      </p:sp>
    </p:spTree>
    <p:extLst>
      <p:ext uri="{BB962C8B-B14F-4D97-AF65-F5344CB8AC3E}">
        <p14:creationId xmlns:p14="http://schemas.microsoft.com/office/powerpoint/2010/main" val="1748595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9EF2-82AF-BD4A-BE21-DB76FE5802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BF5455-D5E8-6E4F-97AA-5C736E003B26}"/>
              </a:ext>
            </a:extLst>
          </p:cNvPr>
          <p:cNvSpPr>
            <a:spLocks noGrp="1"/>
          </p:cNvSpPr>
          <p:nvPr>
            <p:ph type="dt" sz="half" idx="10"/>
          </p:nvPr>
        </p:nvSpPr>
        <p:spPr/>
        <p:txBody>
          <a:bodyPr/>
          <a:lstStyle/>
          <a:p>
            <a:fld id="{B73A6E99-22B6-AA49-A63D-586A29D1BCA6}" type="datetimeFigureOut">
              <a:rPr lang="en-US" smtClean="0"/>
              <a:t>11/28/18</a:t>
            </a:fld>
            <a:endParaRPr lang="en-US"/>
          </a:p>
        </p:txBody>
      </p:sp>
      <p:sp>
        <p:nvSpPr>
          <p:cNvPr id="4" name="Footer Placeholder 3">
            <a:extLst>
              <a:ext uri="{FF2B5EF4-FFF2-40B4-BE49-F238E27FC236}">
                <a16:creationId xmlns:a16="http://schemas.microsoft.com/office/drawing/2014/main" id="{23F7B40D-82FE-864A-925F-82A2F7882B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ED0CD3-446B-714B-86F2-0C02EDB3CAEB}"/>
              </a:ext>
            </a:extLst>
          </p:cNvPr>
          <p:cNvSpPr>
            <a:spLocks noGrp="1"/>
          </p:cNvSpPr>
          <p:nvPr>
            <p:ph type="sldNum" sz="quarter" idx="12"/>
          </p:nvPr>
        </p:nvSpPr>
        <p:spPr/>
        <p:txBody>
          <a:bodyPr/>
          <a:lstStyle/>
          <a:p>
            <a:fld id="{E78011C3-C733-8C40-9814-BAA613663ABC}" type="slidenum">
              <a:rPr lang="en-US" smtClean="0"/>
              <a:t>‹#›</a:t>
            </a:fld>
            <a:endParaRPr lang="en-US"/>
          </a:p>
        </p:txBody>
      </p:sp>
    </p:spTree>
    <p:extLst>
      <p:ext uri="{BB962C8B-B14F-4D97-AF65-F5344CB8AC3E}">
        <p14:creationId xmlns:p14="http://schemas.microsoft.com/office/powerpoint/2010/main" val="1208041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2D87A8-269F-154E-9CDD-48AE3719E4B6}"/>
              </a:ext>
            </a:extLst>
          </p:cNvPr>
          <p:cNvSpPr>
            <a:spLocks noGrp="1"/>
          </p:cNvSpPr>
          <p:nvPr>
            <p:ph type="dt" sz="half" idx="10"/>
          </p:nvPr>
        </p:nvSpPr>
        <p:spPr/>
        <p:txBody>
          <a:bodyPr/>
          <a:lstStyle/>
          <a:p>
            <a:fld id="{B73A6E99-22B6-AA49-A63D-586A29D1BCA6}" type="datetimeFigureOut">
              <a:rPr lang="en-US" smtClean="0"/>
              <a:t>11/28/18</a:t>
            </a:fld>
            <a:endParaRPr lang="en-US"/>
          </a:p>
        </p:txBody>
      </p:sp>
      <p:sp>
        <p:nvSpPr>
          <p:cNvPr id="3" name="Footer Placeholder 2">
            <a:extLst>
              <a:ext uri="{FF2B5EF4-FFF2-40B4-BE49-F238E27FC236}">
                <a16:creationId xmlns:a16="http://schemas.microsoft.com/office/drawing/2014/main" id="{EE17AB96-5E43-BA42-AA66-324B37F6B0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ACCBDF-2611-384A-A0D7-71A2B7382FF4}"/>
              </a:ext>
            </a:extLst>
          </p:cNvPr>
          <p:cNvSpPr>
            <a:spLocks noGrp="1"/>
          </p:cNvSpPr>
          <p:nvPr>
            <p:ph type="sldNum" sz="quarter" idx="12"/>
          </p:nvPr>
        </p:nvSpPr>
        <p:spPr/>
        <p:txBody>
          <a:bodyPr/>
          <a:lstStyle/>
          <a:p>
            <a:fld id="{E78011C3-C733-8C40-9814-BAA613663ABC}" type="slidenum">
              <a:rPr lang="en-US" smtClean="0"/>
              <a:t>‹#›</a:t>
            </a:fld>
            <a:endParaRPr lang="en-US"/>
          </a:p>
        </p:txBody>
      </p:sp>
    </p:spTree>
    <p:extLst>
      <p:ext uri="{BB962C8B-B14F-4D97-AF65-F5344CB8AC3E}">
        <p14:creationId xmlns:p14="http://schemas.microsoft.com/office/powerpoint/2010/main" val="1933106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0F8F-1C58-6047-9AEB-06FE432EB4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77497F-3D15-FA4D-91BA-218A0CDC80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0741D4-7992-924B-95EE-F97305A68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276709-D090-F542-8E11-0A92DACCFC59}"/>
              </a:ext>
            </a:extLst>
          </p:cNvPr>
          <p:cNvSpPr>
            <a:spLocks noGrp="1"/>
          </p:cNvSpPr>
          <p:nvPr>
            <p:ph type="dt" sz="half" idx="10"/>
          </p:nvPr>
        </p:nvSpPr>
        <p:spPr/>
        <p:txBody>
          <a:bodyPr/>
          <a:lstStyle/>
          <a:p>
            <a:fld id="{B73A6E99-22B6-AA49-A63D-586A29D1BCA6}" type="datetimeFigureOut">
              <a:rPr lang="en-US" smtClean="0"/>
              <a:t>11/28/18</a:t>
            </a:fld>
            <a:endParaRPr lang="en-US"/>
          </a:p>
        </p:txBody>
      </p:sp>
      <p:sp>
        <p:nvSpPr>
          <p:cNvPr id="6" name="Footer Placeholder 5">
            <a:extLst>
              <a:ext uri="{FF2B5EF4-FFF2-40B4-BE49-F238E27FC236}">
                <a16:creationId xmlns:a16="http://schemas.microsoft.com/office/drawing/2014/main" id="{C797D2B3-4718-164A-AB16-F038096015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DA447F-6786-D045-B8CE-9E1660F61D61}"/>
              </a:ext>
            </a:extLst>
          </p:cNvPr>
          <p:cNvSpPr>
            <a:spLocks noGrp="1"/>
          </p:cNvSpPr>
          <p:nvPr>
            <p:ph type="sldNum" sz="quarter" idx="12"/>
          </p:nvPr>
        </p:nvSpPr>
        <p:spPr/>
        <p:txBody>
          <a:bodyPr/>
          <a:lstStyle/>
          <a:p>
            <a:fld id="{E78011C3-C733-8C40-9814-BAA613663ABC}" type="slidenum">
              <a:rPr lang="en-US" smtClean="0"/>
              <a:t>‹#›</a:t>
            </a:fld>
            <a:endParaRPr lang="en-US"/>
          </a:p>
        </p:txBody>
      </p:sp>
    </p:spTree>
    <p:extLst>
      <p:ext uri="{BB962C8B-B14F-4D97-AF65-F5344CB8AC3E}">
        <p14:creationId xmlns:p14="http://schemas.microsoft.com/office/powerpoint/2010/main" val="3572269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D161A-E4E2-F541-89E6-517972A1EE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9E5046-923E-0649-BE83-4E7A788A54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661AB8-702E-8B4B-B014-925F0D90FC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FC80FA-DCA1-4B44-869F-5A0F96C274C3}"/>
              </a:ext>
            </a:extLst>
          </p:cNvPr>
          <p:cNvSpPr>
            <a:spLocks noGrp="1"/>
          </p:cNvSpPr>
          <p:nvPr>
            <p:ph type="dt" sz="half" idx="10"/>
          </p:nvPr>
        </p:nvSpPr>
        <p:spPr/>
        <p:txBody>
          <a:bodyPr/>
          <a:lstStyle/>
          <a:p>
            <a:fld id="{B73A6E99-22B6-AA49-A63D-586A29D1BCA6}" type="datetimeFigureOut">
              <a:rPr lang="en-US" smtClean="0"/>
              <a:t>11/28/18</a:t>
            </a:fld>
            <a:endParaRPr lang="en-US"/>
          </a:p>
        </p:txBody>
      </p:sp>
      <p:sp>
        <p:nvSpPr>
          <p:cNvPr id="6" name="Footer Placeholder 5">
            <a:extLst>
              <a:ext uri="{FF2B5EF4-FFF2-40B4-BE49-F238E27FC236}">
                <a16:creationId xmlns:a16="http://schemas.microsoft.com/office/drawing/2014/main" id="{2FCBFDAF-F4E9-8C43-BCAC-D82EF65D75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C96DFC-EB1B-D94C-A39C-C659B076DBEB}"/>
              </a:ext>
            </a:extLst>
          </p:cNvPr>
          <p:cNvSpPr>
            <a:spLocks noGrp="1"/>
          </p:cNvSpPr>
          <p:nvPr>
            <p:ph type="sldNum" sz="quarter" idx="12"/>
          </p:nvPr>
        </p:nvSpPr>
        <p:spPr/>
        <p:txBody>
          <a:bodyPr/>
          <a:lstStyle/>
          <a:p>
            <a:fld id="{E78011C3-C733-8C40-9814-BAA613663ABC}" type="slidenum">
              <a:rPr lang="en-US" smtClean="0"/>
              <a:t>‹#›</a:t>
            </a:fld>
            <a:endParaRPr lang="en-US"/>
          </a:p>
        </p:txBody>
      </p:sp>
    </p:spTree>
    <p:extLst>
      <p:ext uri="{BB962C8B-B14F-4D97-AF65-F5344CB8AC3E}">
        <p14:creationId xmlns:p14="http://schemas.microsoft.com/office/powerpoint/2010/main" val="2293994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A26767-A059-EB4E-9186-047EBA933E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EE842E-35E0-024E-9941-C4C2C6F4F6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E5A53-9E33-7A47-AD4B-371EE86026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3A6E99-22B6-AA49-A63D-586A29D1BCA6}" type="datetimeFigureOut">
              <a:rPr lang="en-US" smtClean="0"/>
              <a:t>11/28/18</a:t>
            </a:fld>
            <a:endParaRPr lang="en-US"/>
          </a:p>
        </p:txBody>
      </p:sp>
      <p:sp>
        <p:nvSpPr>
          <p:cNvPr id="5" name="Footer Placeholder 4">
            <a:extLst>
              <a:ext uri="{FF2B5EF4-FFF2-40B4-BE49-F238E27FC236}">
                <a16:creationId xmlns:a16="http://schemas.microsoft.com/office/drawing/2014/main" id="{820FD10E-FE42-044D-B079-25FEE0BFC6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16180B-1B96-EE4B-9453-F9007C19D4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8011C3-C733-8C40-9814-BAA613663ABC}" type="slidenum">
              <a:rPr lang="en-US" smtClean="0"/>
              <a:t>‹#›</a:t>
            </a:fld>
            <a:endParaRPr lang="en-US"/>
          </a:p>
        </p:txBody>
      </p:sp>
    </p:spTree>
    <p:extLst>
      <p:ext uri="{BB962C8B-B14F-4D97-AF65-F5344CB8AC3E}">
        <p14:creationId xmlns:p14="http://schemas.microsoft.com/office/powerpoint/2010/main" val="2364297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ombee-uw-madison.github.io" TargetMode="External"/><Relationship Id="rId2" Type="http://schemas.openxmlformats.org/officeDocument/2006/relationships/hyperlink" Target="mailto:emcdaniel@wisc.edu"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ombee-uw-madison.github.io"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ComBEE-UW-Madiso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BFA8F-89ED-FB44-8231-F67310C8AFFD}"/>
              </a:ext>
            </a:extLst>
          </p:cNvPr>
          <p:cNvSpPr>
            <a:spLocks noGrp="1"/>
          </p:cNvSpPr>
          <p:nvPr>
            <p:ph type="ctrTitle"/>
          </p:nvPr>
        </p:nvSpPr>
        <p:spPr>
          <a:xfrm>
            <a:off x="2776654" y="1117594"/>
            <a:ext cx="8989486" cy="1770345"/>
          </a:xfrm>
        </p:spPr>
        <p:txBody>
          <a:bodyPr>
            <a:noAutofit/>
          </a:bodyPr>
          <a:lstStyle/>
          <a:p>
            <a:pPr algn="l"/>
            <a:r>
              <a:rPr lang="en-US" sz="5400" b="1" dirty="0"/>
              <a:t>Integrating Computational Skills into the Biological Sciences through Peer-Led Study Groups</a:t>
            </a:r>
          </a:p>
        </p:txBody>
      </p:sp>
      <p:sp>
        <p:nvSpPr>
          <p:cNvPr id="3" name="Subtitle 2">
            <a:extLst>
              <a:ext uri="{FF2B5EF4-FFF2-40B4-BE49-F238E27FC236}">
                <a16:creationId xmlns:a16="http://schemas.microsoft.com/office/drawing/2014/main" id="{2CAAE5EA-E30B-4F43-8B8C-B27664D3219C}"/>
              </a:ext>
            </a:extLst>
          </p:cNvPr>
          <p:cNvSpPr>
            <a:spLocks noGrp="1"/>
          </p:cNvSpPr>
          <p:nvPr>
            <p:ph type="subTitle" idx="1"/>
          </p:nvPr>
        </p:nvSpPr>
        <p:spPr>
          <a:xfrm>
            <a:off x="609573" y="3496847"/>
            <a:ext cx="11156567" cy="2481356"/>
          </a:xfrm>
        </p:spPr>
        <p:txBody>
          <a:bodyPr>
            <a:noAutofit/>
          </a:bodyPr>
          <a:lstStyle/>
          <a:p>
            <a:r>
              <a:rPr lang="en-US" sz="3200" dirty="0"/>
              <a:t>University of Wisconsin – Madison </a:t>
            </a:r>
          </a:p>
          <a:p>
            <a:r>
              <a:rPr lang="en-US" sz="3200" dirty="0"/>
              <a:t>Computational Biology, Ecology &amp; Evolution (ComBEE) Group</a:t>
            </a:r>
          </a:p>
          <a:p>
            <a:r>
              <a:rPr lang="en-US" sz="3200" dirty="0"/>
              <a:t>Elizabeth McDaniel</a:t>
            </a:r>
          </a:p>
          <a:p>
            <a:r>
              <a:rPr lang="en-US" sz="3200" dirty="0"/>
              <a:t>    @lizilla93</a:t>
            </a:r>
          </a:p>
          <a:p>
            <a:endParaRPr lang="en-US" sz="4000" dirty="0"/>
          </a:p>
        </p:txBody>
      </p:sp>
      <p:cxnSp>
        <p:nvCxnSpPr>
          <p:cNvPr id="4" name="Straight Connector 3">
            <a:extLst>
              <a:ext uri="{FF2B5EF4-FFF2-40B4-BE49-F238E27FC236}">
                <a16:creationId xmlns:a16="http://schemas.microsoft.com/office/drawing/2014/main" id="{3BAD7FD9-6078-874C-A859-CC082119378B}"/>
              </a:ext>
            </a:extLst>
          </p:cNvPr>
          <p:cNvCxnSpPr>
            <a:cxnSpLocks/>
          </p:cNvCxnSpPr>
          <p:nvPr/>
        </p:nvCxnSpPr>
        <p:spPr>
          <a:xfrm>
            <a:off x="609572" y="3090908"/>
            <a:ext cx="11156568" cy="0"/>
          </a:xfrm>
          <a:prstGeom prst="line">
            <a:avLst/>
          </a:prstGeom>
          <a:ln w="76200">
            <a:solidFill>
              <a:srgbClr val="DF2D26"/>
            </a:solidFill>
          </a:ln>
        </p:spPr>
        <p:style>
          <a:lnRef idx="1">
            <a:schemeClr val="accent1"/>
          </a:lnRef>
          <a:fillRef idx="0">
            <a:schemeClr val="accent1"/>
          </a:fillRef>
          <a:effectRef idx="0">
            <a:schemeClr val="accent1"/>
          </a:effectRef>
          <a:fontRef idx="minor">
            <a:schemeClr val="tx1"/>
          </a:fontRef>
        </p:style>
      </p:cxnSp>
      <p:pic>
        <p:nvPicPr>
          <p:cNvPr id="5" name="Content Placeholder 9">
            <a:extLst>
              <a:ext uri="{FF2B5EF4-FFF2-40B4-BE49-F238E27FC236}">
                <a16:creationId xmlns:a16="http://schemas.microsoft.com/office/drawing/2014/main" id="{D07F4B02-6EF3-FC42-8079-55D02FCF9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710" y="599997"/>
            <a:ext cx="2208732" cy="1995248"/>
          </a:xfrm>
          <a:prstGeom prst="rect">
            <a:avLst/>
          </a:prstGeom>
        </p:spPr>
      </p:pic>
      <p:pic>
        <p:nvPicPr>
          <p:cNvPr id="6" name="Picture 5">
            <a:extLst>
              <a:ext uri="{FF2B5EF4-FFF2-40B4-BE49-F238E27FC236}">
                <a16:creationId xmlns:a16="http://schemas.microsoft.com/office/drawing/2014/main" id="{D8D79211-1664-7A4D-97C0-5ECBFA5B0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324" y="5062162"/>
            <a:ext cx="806282" cy="806282"/>
          </a:xfrm>
          <a:prstGeom prst="rect">
            <a:avLst/>
          </a:prstGeom>
        </p:spPr>
      </p:pic>
    </p:spTree>
    <p:extLst>
      <p:ext uri="{BB962C8B-B14F-4D97-AF65-F5344CB8AC3E}">
        <p14:creationId xmlns:p14="http://schemas.microsoft.com/office/powerpoint/2010/main" val="3807017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F95ED-0585-9F44-9882-950E289F4191}"/>
              </a:ext>
            </a:extLst>
          </p:cNvPr>
          <p:cNvSpPr>
            <a:spLocks noGrp="1"/>
          </p:cNvSpPr>
          <p:nvPr>
            <p:ph type="title"/>
          </p:nvPr>
        </p:nvSpPr>
        <p:spPr>
          <a:xfrm>
            <a:off x="77120" y="0"/>
            <a:ext cx="10515600" cy="1325563"/>
          </a:xfrm>
        </p:spPr>
        <p:txBody>
          <a:bodyPr>
            <a:normAutofit/>
          </a:bodyPr>
          <a:lstStyle/>
          <a:p>
            <a:r>
              <a:rPr lang="en-US" sz="4800" b="1" dirty="0"/>
              <a:t>Lessons Learned</a:t>
            </a:r>
          </a:p>
        </p:txBody>
      </p:sp>
      <p:cxnSp>
        <p:nvCxnSpPr>
          <p:cNvPr id="5" name="Straight Connector 4">
            <a:extLst>
              <a:ext uri="{FF2B5EF4-FFF2-40B4-BE49-F238E27FC236}">
                <a16:creationId xmlns:a16="http://schemas.microsoft.com/office/drawing/2014/main" id="{306EF9BD-BA34-5647-82AE-793B01895BC2}"/>
              </a:ext>
            </a:extLst>
          </p:cNvPr>
          <p:cNvCxnSpPr/>
          <p:nvPr/>
        </p:nvCxnSpPr>
        <p:spPr>
          <a:xfrm>
            <a:off x="77120" y="1053269"/>
            <a:ext cx="7251327" cy="0"/>
          </a:xfrm>
          <a:prstGeom prst="line">
            <a:avLst/>
          </a:prstGeom>
          <a:ln w="38100">
            <a:solidFill>
              <a:srgbClr val="DF2D26"/>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4353CFFC-AEC6-2C47-820B-6320A1523CE2}"/>
              </a:ext>
            </a:extLst>
          </p:cNvPr>
          <p:cNvSpPr>
            <a:spLocks noGrp="1"/>
          </p:cNvSpPr>
          <p:nvPr>
            <p:ph idx="1"/>
          </p:nvPr>
        </p:nvSpPr>
        <p:spPr>
          <a:xfrm>
            <a:off x="266700" y="1515382"/>
            <a:ext cx="10515600" cy="4351338"/>
          </a:xfrm>
        </p:spPr>
        <p:txBody>
          <a:bodyPr/>
          <a:lstStyle/>
          <a:p>
            <a:r>
              <a:rPr lang="en-US" dirty="0"/>
              <a:t>Sending efficient and succinct emails</a:t>
            </a:r>
          </a:p>
          <a:p>
            <a:r>
              <a:rPr lang="en-US" dirty="0"/>
              <a:t>Communicating effectively with a co-chair, study group leaders</a:t>
            </a:r>
          </a:p>
          <a:p>
            <a:r>
              <a:rPr lang="en-US" dirty="0"/>
              <a:t>How to create an open and inclusive environment through study groups and workshops where individuals can come away with new skills</a:t>
            </a:r>
          </a:p>
          <a:p>
            <a:r>
              <a:rPr lang="en-US" dirty="0"/>
              <a:t>Accommodating to a range of computational skills in the same room, beginner to expert</a:t>
            </a:r>
          </a:p>
          <a:p>
            <a:pPr marL="0" indent="0">
              <a:buNone/>
            </a:pPr>
            <a:r>
              <a:rPr lang="en-US" dirty="0"/>
              <a:t> </a:t>
            </a:r>
          </a:p>
        </p:txBody>
      </p:sp>
    </p:spTree>
    <p:extLst>
      <p:ext uri="{BB962C8B-B14F-4D97-AF65-F5344CB8AC3E}">
        <p14:creationId xmlns:p14="http://schemas.microsoft.com/office/powerpoint/2010/main" val="144241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F95ED-0585-9F44-9882-950E289F4191}"/>
              </a:ext>
            </a:extLst>
          </p:cNvPr>
          <p:cNvSpPr>
            <a:spLocks noGrp="1"/>
          </p:cNvSpPr>
          <p:nvPr>
            <p:ph type="title"/>
          </p:nvPr>
        </p:nvSpPr>
        <p:spPr>
          <a:xfrm>
            <a:off x="77120" y="0"/>
            <a:ext cx="10515600" cy="1325563"/>
          </a:xfrm>
        </p:spPr>
        <p:txBody>
          <a:bodyPr>
            <a:normAutofit/>
          </a:bodyPr>
          <a:lstStyle/>
          <a:p>
            <a:r>
              <a:rPr lang="en-US" sz="4800" b="1" dirty="0"/>
              <a:t>Future Plans</a:t>
            </a:r>
          </a:p>
        </p:txBody>
      </p:sp>
      <p:cxnSp>
        <p:nvCxnSpPr>
          <p:cNvPr id="5" name="Straight Connector 4">
            <a:extLst>
              <a:ext uri="{FF2B5EF4-FFF2-40B4-BE49-F238E27FC236}">
                <a16:creationId xmlns:a16="http://schemas.microsoft.com/office/drawing/2014/main" id="{306EF9BD-BA34-5647-82AE-793B01895BC2}"/>
              </a:ext>
            </a:extLst>
          </p:cNvPr>
          <p:cNvCxnSpPr/>
          <p:nvPr/>
        </p:nvCxnSpPr>
        <p:spPr>
          <a:xfrm>
            <a:off x="77120" y="1053269"/>
            <a:ext cx="7251327" cy="0"/>
          </a:xfrm>
          <a:prstGeom prst="line">
            <a:avLst/>
          </a:prstGeom>
          <a:ln w="38100">
            <a:solidFill>
              <a:srgbClr val="DF2D26"/>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4353CFFC-AEC6-2C47-820B-6320A1523CE2}"/>
              </a:ext>
            </a:extLst>
          </p:cNvPr>
          <p:cNvSpPr>
            <a:spLocks noGrp="1"/>
          </p:cNvSpPr>
          <p:nvPr>
            <p:ph idx="1"/>
          </p:nvPr>
        </p:nvSpPr>
        <p:spPr>
          <a:xfrm>
            <a:off x="299357" y="1325563"/>
            <a:ext cx="11146971" cy="4351338"/>
          </a:xfrm>
        </p:spPr>
        <p:txBody>
          <a:bodyPr/>
          <a:lstStyle/>
          <a:p>
            <a:r>
              <a:rPr lang="en-US" dirty="0"/>
              <a:t>Considering new languages to host study groups for (e.g. Julia, bash basics)</a:t>
            </a:r>
          </a:p>
          <a:p>
            <a:r>
              <a:rPr lang="en-US" dirty="0"/>
              <a:t>Summer workshops through the Microbiome and Data Science Hubs on campus</a:t>
            </a:r>
          </a:p>
          <a:p>
            <a:pPr lvl="1"/>
            <a:r>
              <a:rPr lang="en-US" dirty="0"/>
              <a:t>Metagenomic assembly</a:t>
            </a:r>
          </a:p>
          <a:p>
            <a:pPr lvl="1"/>
            <a:r>
              <a:rPr lang="en-US" dirty="0"/>
              <a:t>Comparative genomics &amp; </a:t>
            </a:r>
            <a:r>
              <a:rPr lang="en-US" dirty="0" err="1"/>
              <a:t>phylogenomics</a:t>
            </a:r>
            <a:endParaRPr lang="en-US" dirty="0"/>
          </a:p>
          <a:p>
            <a:pPr lvl="1"/>
            <a:r>
              <a:rPr lang="en-US" dirty="0"/>
              <a:t>Statistical analyses and data visualization </a:t>
            </a:r>
          </a:p>
        </p:txBody>
      </p:sp>
    </p:spTree>
    <p:extLst>
      <p:ext uri="{BB962C8B-B14F-4D97-AF65-F5344CB8AC3E}">
        <p14:creationId xmlns:p14="http://schemas.microsoft.com/office/powerpoint/2010/main" val="2509685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F95ED-0585-9F44-9882-950E289F4191}"/>
              </a:ext>
            </a:extLst>
          </p:cNvPr>
          <p:cNvSpPr>
            <a:spLocks noGrp="1"/>
          </p:cNvSpPr>
          <p:nvPr>
            <p:ph type="title"/>
          </p:nvPr>
        </p:nvSpPr>
        <p:spPr>
          <a:xfrm>
            <a:off x="77120" y="0"/>
            <a:ext cx="10515600" cy="1325563"/>
          </a:xfrm>
        </p:spPr>
        <p:txBody>
          <a:bodyPr>
            <a:normAutofit/>
          </a:bodyPr>
          <a:lstStyle/>
          <a:p>
            <a:r>
              <a:rPr lang="en-US" sz="4800" b="1" dirty="0"/>
              <a:t>Questions?</a:t>
            </a:r>
          </a:p>
        </p:txBody>
      </p:sp>
      <p:cxnSp>
        <p:nvCxnSpPr>
          <p:cNvPr id="5" name="Straight Connector 4">
            <a:extLst>
              <a:ext uri="{FF2B5EF4-FFF2-40B4-BE49-F238E27FC236}">
                <a16:creationId xmlns:a16="http://schemas.microsoft.com/office/drawing/2014/main" id="{306EF9BD-BA34-5647-82AE-793B01895BC2}"/>
              </a:ext>
            </a:extLst>
          </p:cNvPr>
          <p:cNvCxnSpPr/>
          <p:nvPr/>
        </p:nvCxnSpPr>
        <p:spPr>
          <a:xfrm>
            <a:off x="77120" y="1053269"/>
            <a:ext cx="7251327" cy="0"/>
          </a:xfrm>
          <a:prstGeom prst="line">
            <a:avLst/>
          </a:prstGeom>
          <a:ln w="38100">
            <a:solidFill>
              <a:srgbClr val="DF2D26"/>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4353CFFC-AEC6-2C47-820B-6320A1523CE2}"/>
              </a:ext>
            </a:extLst>
          </p:cNvPr>
          <p:cNvSpPr>
            <a:spLocks noGrp="1"/>
          </p:cNvSpPr>
          <p:nvPr>
            <p:ph idx="1"/>
          </p:nvPr>
        </p:nvSpPr>
        <p:spPr>
          <a:xfrm>
            <a:off x="4417621" y="1325563"/>
            <a:ext cx="7028707" cy="4351338"/>
          </a:xfrm>
        </p:spPr>
        <p:txBody>
          <a:bodyPr/>
          <a:lstStyle/>
          <a:p>
            <a:pPr marL="0" indent="0">
              <a:buNone/>
            </a:pPr>
            <a:r>
              <a:rPr lang="en-US" b="1" dirty="0"/>
              <a:t>Elizabeth McDaniel</a:t>
            </a:r>
          </a:p>
          <a:p>
            <a:pPr marL="0" indent="0">
              <a:buNone/>
            </a:pPr>
            <a:r>
              <a:rPr lang="en-US" dirty="0">
                <a:hlinkClick r:id="rId2"/>
              </a:rPr>
              <a:t>emcdaniel@wisc.edu</a:t>
            </a:r>
            <a:endParaRPr lang="en-US" dirty="0"/>
          </a:p>
          <a:p>
            <a:pPr marL="0" indent="0">
              <a:buNone/>
            </a:pPr>
            <a:r>
              <a:rPr lang="en-US" dirty="0"/>
              <a:t>    @lizilla93</a:t>
            </a:r>
          </a:p>
          <a:p>
            <a:pPr marL="0" indent="0">
              <a:buNone/>
            </a:pPr>
            <a:endParaRPr lang="en-US" dirty="0"/>
          </a:p>
          <a:p>
            <a:pPr marL="0" indent="0">
              <a:buNone/>
            </a:pPr>
            <a:endParaRPr lang="en-US" dirty="0"/>
          </a:p>
          <a:p>
            <a:pPr marL="0" indent="0">
              <a:buNone/>
            </a:pPr>
            <a:endParaRPr lang="en-US" dirty="0"/>
          </a:p>
          <a:p>
            <a:pPr marL="0" indent="0">
              <a:buNone/>
            </a:pPr>
            <a:r>
              <a:rPr lang="en-US" dirty="0">
                <a:hlinkClick r:id="rId3"/>
              </a:rPr>
              <a:t>https://combee-uw-madison.github.io</a:t>
            </a:r>
            <a:endParaRPr lang="en-US" dirty="0"/>
          </a:p>
          <a:p>
            <a:pPr marL="0" indent="0">
              <a:buNone/>
            </a:pPr>
            <a:r>
              <a:rPr lang="en-US" dirty="0"/>
              <a:t>    @</a:t>
            </a:r>
            <a:r>
              <a:rPr lang="en-US" dirty="0" err="1"/>
              <a:t>ComBEE_UW</a:t>
            </a:r>
            <a:endParaRPr lang="en-US" dirty="0"/>
          </a:p>
        </p:txBody>
      </p:sp>
      <p:pic>
        <p:nvPicPr>
          <p:cNvPr id="6" name="Content Placeholder 9">
            <a:extLst>
              <a:ext uri="{FF2B5EF4-FFF2-40B4-BE49-F238E27FC236}">
                <a16:creationId xmlns:a16="http://schemas.microsoft.com/office/drawing/2014/main" id="{33A92433-01D1-0346-8647-8CCEF4DFE5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652" y="1271215"/>
            <a:ext cx="2705252" cy="235845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318D82A1-1C50-5747-B7C2-DA154EC8EB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8449" y="2378832"/>
            <a:ext cx="528559" cy="528559"/>
          </a:xfrm>
          <a:prstGeom prst="rect">
            <a:avLst/>
          </a:prstGeom>
        </p:spPr>
      </p:pic>
      <p:pic>
        <p:nvPicPr>
          <p:cNvPr id="8" name="Picture 7">
            <a:extLst>
              <a:ext uri="{FF2B5EF4-FFF2-40B4-BE49-F238E27FC236}">
                <a16:creationId xmlns:a16="http://schemas.microsoft.com/office/drawing/2014/main" id="{BF181A79-0A3C-8843-869F-9F2DBB08D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8449" y="4911363"/>
            <a:ext cx="528559" cy="528559"/>
          </a:xfrm>
          <a:prstGeom prst="rect">
            <a:avLst/>
          </a:prstGeom>
        </p:spPr>
      </p:pic>
      <p:pic>
        <p:nvPicPr>
          <p:cNvPr id="10" name="Content Placeholder 9">
            <a:extLst>
              <a:ext uri="{FF2B5EF4-FFF2-40B4-BE49-F238E27FC236}">
                <a16:creationId xmlns:a16="http://schemas.microsoft.com/office/drawing/2014/main" id="{15D65CB0-6F35-9C4D-82D4-D1BD0664E4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137" y="3901960"/>
            <a:ext cx="2589219" cy="2338959"/>
          </a:xfrm>
          <a:prstGeom prst="rect">
            <a:avLst/>
          </a:prstGeom>
        </p:spPr>
      </p:pic>
    </p:spTree>
    <p:extLst>
      <p:ext uri="{BB962C8B-B14F-4D97-AF65-F5344CB8AC3E}">
        <p14:creationId xmlns:p14="http://schemas.microsoft.com/office/powerpoint/2010/main" val="2786299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F95ED-0585-9F44-9882-950E289F4191}"/>
              </a:ext>
            </a:extLst>
          </p:cNvPr>
          <p:cNvSpPr>
            <a:spLocks noGrp="1"/>
          </p:cNvSpPr>
          <p:nvPr>
            <p:ph type="title"/>
          </p:nvPr>
        </p:nvSpPr>
        <p:spPr>
          <a:xfrm>
            <a:off x="77120" y="0"/>
            <a:ext cx="10515600" cy="1325563"/>
          </a:xfrm>
        </p:spPr>
        <p:txBody>
          <a:bodyPr>
            <a:normAutofit/>
          </a:bodyPr>
          <a:lstStyle/>
          <a:p>
            <a:r>
              <a:rPr lang="en-US" sz="4800" b="1" dirty="0"/>
              <a:t>Computation in Biology</a:t>
            </a:r>
          </a:p>
        </p:txBody>
      </p:sp>
      <p:sp>
        <p:nvSpPr>
          <p:cNvPr id="3" name="Content Placeholder 2">
            <a:extLst>
              <a:ext uri="{FF2B5EF4-FFF2-40B4-BE49-F238E27FC236}">
                <a16:creationId xmlns:a16="http://schemas.microsoft.com/office/drawing/2014/main" id="{9C588C54-39CA-9D4C-BCD8-6ED88E94F994}"/>
              </a:ext>
            </a:extLst>
          </p:cNvPr>
          <p:cNvSpPr>
            <a:spLocks noGrp="1"/>
          </p:cNvSpPr>
          <p:nvPr>
            <p:ph idx="1"/>
          </p:nvPr>
        </p:nvSpPr>
        <p:spPr>
          <a:xfrm>
            <a:off x="201384" y="1482725"/>
            <a:ext cx="11585607" cy="4351338"/>
          </a:xfrm>
        </p:spPr>
        <p:txBody>
          <a:bodyPr>
            <a:normAutofit/>
          </a:bodyPr>
          <a:lstStyle/>
          <a:p>
            <a:r>
              <a:rPr lang="en-US" sz="3200" dirty="0"/>
              <a:t>Biology is (becoming) very data heavy</a:t>
            </a:r>
          </a:p>
          <a:p>
            <a:pPr lvl="1"/>
            <a:r>
              <a:rPr lang="en-US" sz="2800" dirty="0"/>
              <a:t>Sequencing, ‘omics approaches</a:t>
            </a:r>
          </a:p>
          <a:p>
            <a:r>
              <a:rPr lang="en-US" sz="3200" dirty="0"/>
              <a:t>Most biologists aren’t trained in computational/programming skills (yet), but most will eventually need these skills</a:t>
            </a:r>
          </a:p>
          <a:p>
            <a:r>
              <a:rPr lang="en-US" sz="3200" dirty="0"/>
              <a:t>PI’s/</a:t>
            </a:r>
            <a:r>
              <a:rPr lang="en-US" sz="3200" dirty="0" err="1"/>
              <a:t>labmates</a:t>
            </a:r>
            <a:r>
              <a:rPr lang="en-US" sz="3200" dirty="0"/>
              <a:t> may not be able to help with current techniques</a:t>
            </a:r>
          </a:p>
          <a:p>
            <a:r>
              <a:rPr lang="en-US" sz="3200" dirty="0"/>
              <a:t>Coursework can give students a leg up, but lacks continuous support or area specialization</a:t>
            </a:r>
          </a:p>
          <a:p>
            <a:endParaRPr lang="en-US" sz="3200" dirty="0"/>
          </a:p>
        </p:txBody>
      </p:sp>
      <p:cxnSp>
        <p:nvCxnSpPr>
          <p:cNvPr id="5" name="Straight Connector 4">
            <a:extLst>
              <a:ext uri="{FF2B5EF4-FFF2-40B4-BE49-F238E27FC236}">
                <a16:creationId xmlns:a16="http://schemas.microsoft.com/office/drawing/2014/main" id="{306EF9BD-BA34-5647-82AE-793B01895BC2}"/>
              </a:ext>
            </a:extLst>
          </p:cNvPr>
          <p:cNvCxnSpPr/>
          <p:nvPr/>
        </p:nvCxnSpPr>
        <p:spPr>
          <a:xfrm>
            <a:off x="77120" y="1053269"/>
            <a:ext cx="7251327" cy="0"/>
          </a:xfrm>
          <a:prstGeom prst="line">
            <a:avLst/>
          </a:prstGeom>
          <a:ln w="38100">
            <a:solidFill>
              <a:srgbClr val="DF2D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20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F95ED-0585-9F44-9882-950E289F4191}"/>
              </a:ext>
            </a:extLst>
          </p:cNvPr>
          <p:cNvSpPr>
            <a:spLocks noGrp="1"/>
          </p:cNvSpPr>
          <p:nvPr>
            <p:ph type="title"/>
          </p:nvPr>
        </p:nvSpPr>
        <p:spPr>
          <a:xfrm>
            <a:off x="77120" y="0"/>
            <a:ext cx="10515600" cy="1325563"/>
          </a:xfrm>
        </p:spPr>
        <p:txBody>
          <a:bodyPr>
            <a:normAutofit/>
          </a:bodyPr>
          <a:lstStyle/>
          <a:p>
            <a:r>
              <a:rPr lang="en-US" sz="4800" b="1" dirty="0"/>
              <a:t>ComBEE</a:t>
            </a:r>
          </a:p>
        </p:txBody>
      </p:sp>
      <p:sp>
        <p:nvSpPr>
          <p:cNvPr id="3" name="Content Placeholder 2">
            <a:extLst>
              <a:ext uri="{FF2B5EF4-FFF2-40B4-BE49-F238E27FC236}">
                <a16:creationId xmlns:a16="http://schemas.microsoft.com/office/drawing/2014/main" id="{9C588C54-39CA-9D4C-BCD8-6ED88E94F994}"/>
              </a:ext>
            </a:extLst>
          </p:cNvPr>
          <p:cNvSpPr>
            <a:spLocks noGrp="1"/>
          </p:cNvSpPr>
          <p:nvPr>
            <p:ph idx="1"/>
          </p:nvPr>
        </p:nvSpPr>
        <p:spPr>
          <a:xfrm>
            <a:off x="201384" y="1482725"/>
            <a:ext cx="11585607" cy="4351338"/>
          </a:xfrm>
        </p:spPr>
        <p:txBody>
          <a:bodyPr>
            <a:normAutofit/>
          </a:bodyPr>
          <a:lstStyle/>
          <a:p>
            <a:r>
              <a:rPr lang="en-US" sz="3200" u="sng" dirty="0"/>
              <a:t>Com</a:t>
            </a:r>
            <a:r>
              <a:rPr lang="en-US" sz="3200" dirty="0"/>
              <a:t>putational </a:t>
            </a:r>
            <a:r>
              <a:rPr lang="en-US" sz="3200" u="sng" dirty="0"/>
              <a:t>B</a:t>
            </a:r>
            <a:r>
              <a:rPr lang="en-US" sz="3200" dirty="0"/>
              <a:t>iology, </a:t>
            </a:r>
            <a:r>
              <a:rPr lang="en-US" sz="3200" u="sng" dirty="0"/>
              <a:t>E</a:t>
            </a:r>
            <a:r>
              <a:rPr lang="en-US" sz="3200" dirty="0"/>
              <a:t>cology, and </a:t>
            </a:r>
            <a:r>
              <a:rPr lang="en-US" sz="3200" u="sng" dirty="0"/>
              <a:t>E</a:t>
            </a:r>
            <a:r>
              <a:rPr lang="en-US" sz="3200" dirty="0"/>
              <a:t>volution</a:t>
            </a:r>
          </a:p>
          <a:p>
            <a:r>
              <a:rPr lang="en-US" sz="3200" dirty="0"/>
              <a:t>Peer-led, student organized group</a:t>
            </a:r>
          </a:p>
          <a:p>
            <a:r>
              <a:rPr lang="en-US" sz="3200" dirty="0"/>
              <a:t>Bi-weekly R and python study groups</a:t>
            </a:r>
          </a:p>
          <a:p>
            <a:r>
              <a:rPr lang="en-US" sz="3200" dirty="0"/>
              <a:t>Monthly seminars on theoretical ecology &amp; evolution topics, or a computational tool a lab developed</a:t>
            </a:r>
          </a:p>
          <a:p>
            <a:r>
              <a:rPr lang="en-US" sz="3200" dirty="0">
                <a:hlinkClick r:id="rId2"/>
              </a:rPr>
              <a:t>https://combee-uw-madison.github.io</a:t>
            </a:r>
            <a:endParaRPr lang="en-US" sz="3200" dirty="0"/>
          </a:p>
          <a:p>
            <a:pPr marL="0" indent="0">
              <a:buNone/>
            </a:pPr>
            <a:endParaRPr lang="en-US" sz="3200" dirty="0"/>
          </a:p>
        </p:txBody>
      </p:sp>
      <p:cxnSp>
        <p:nvCxnSpPr>
          <p:cNvPr id="5" name="Straight Connector 4">
            <a:extLst>
              <a:ext uri="{FF2B5EF4-FFF2-40B4-BE49-F238E27FC236}">
                <a16:creationId xmlns:a16="http://schemas.microsoft.com/office/drawing/2014/main" id="{306EF9BD-BA34-5647-82AE-793B01895BC2}"/>
              </a:ext>
            </a:extLst>
          </p:cNvPr>
          <p:cNvCxnSpPr/>
          <p:nvPr/>
        </p:nvCxnSpPr>
        <p:spPr>
          <a:xfrm>
            <a:off x="77120" y="1053269"/>
            <a:ext cx="7251327" cy="0"/>
          </a:xfrm>
          <a:prstGeom prst="line">
            <a:avLst/>
          </a:prstGeom>
          <a:ln w="38100">
            <a:solidFill>
              <a:srgbClr val="DF2D26"/>
            </a:solidFill>
          </a:ln>
        </p:spPr>
        <p:style>
          <a:lnRef idx="1">
            <a:schemeClr val="accent1"/>
          </a:lnRef>
          <a:fillRef idx="0">
            <a:schemeClr val="accent1"/>
          </a:fillRef>
          <a:effectRef idx="0">
            <a:schemeClr val="accent1"/>
          </a:effectRef>
          <a:fontRef idx="minor">
            <a:schemeClr val="tx1"/>
          </a:fontRef>
        </p:style>
      </p:cxnSp>
      <p:pic>
        <p:nvPicPr>
          <p:cNvPr id="6" name="Content Placeholder 9">
            <a:extLst>
              <a:ext uri="{FF2B5EF4-FFF2-40B4-BE49-F238E27FC236}">
                <a16:creationId xmlns:a16="http://schemas.microsoft.com/office/drawing/2014/main" id="{97DE2B62-C7B1-C340-B786-CA15AB029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0583" y="3895147"/>
            <a:ext cx="3066418" cy="2770035"/>
          </a:xfrm>
          <a:prstGeom prst="rect">
            <a:avLst/>
          </a:prstGeom>
        </p:spPr>
      </p:pic>
      <p:pic>
        <p:nvPicPr>
          <p:cNvPr id="7" name="Picture 6">
            <a:extLst>
              <a:ext uri="{FF2B5EF4-FFF2-40B4-BE49-F238E27FC236}">
                <a16:creationId xmlns:a16="http://schemas.microsoft.com/office/drawing/2014/main" id="{02BAB7C4-42ED-B94F-AFED-7925283C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8905" y="5812355"/>
            <a:ext cx="806282" cy="806282"/>
          </a:xfrm>
          <a:prstGeom prst="rect">
            <a:avLst/>
          </a:prstGeom>
        </p:spPr>
      </p:pic>
      <p:sp>
        <p:nvSpPr>
          <p:cNvPr id="4" name="TextBox 3">
            <a:extLst>
              <a:ext uri="{FF2B5EF4-FFF2-40B4-BE49-F238E27FC236}">
                <a16:creationId xmlns:a16="http://schemas.microsoft.com/office/drawing/2014/main" id="{8DB46D35-5F50-874B-9D97-2C604BD9B487}"/>
              </a:ext>
            </a:extLst>
          </p:cNvPr>
          <p:cNvSpPr txBox="1"/>
          <p:nvPr/>
        </p:nvSpPr>
        <p:spPr>
          <a:xfrm>
            <a:off x="6662056" y="5947267"/>
            <a:ext cx="3429001" cy="523220"/>
          </a:xfrm>
          <a:prstGeom prst="rect">
            <a:avLst/>
          </a:prstGeom>
          <a:noFill/>
        </p:spPr>
        <p:txBody>
          <a:bodyPr wrap="square" rtlCol="0">
            <a:spAutoFit/>
          </a:bodyPr>
          <a:lstStyle/>
          <a:p>
            <a:r>
              <a:rPr lang="en-US" sz="2800" dirty="0"/>
              <a:t>@</a:t>
            </a:r>
            <a:r>
              <a:rPr lang="en-US" sz="2800" dirty="0" err="1"/>
              <a:t>ComBEE_UW</a:t>
            </a:r>
            <a:endParaRPr lang="en-US" sz="2800" dirty="0"/>
          </a:p>
        </p:txBody>
      </p:sp>
    </p:spTree>
    <p:extLst>
      <p:ext uri="{BB962C8B-B14F-4D97-AF65-F5344CB8AC3E}">
        <p14:creationId xmlns:p14="http://schemas.microsoft.com/office/powerpoint/2010/main" val="19633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F95ED-0585-9F44-9882-950E289F4191}"/>
              </a:ext>
            </a:extLst>
          </p:cNvPr>
          <p:cNvSpPr>
            <a:spLocks noGrp="1"/>
          </p:cNvSpPr>
          <p:nvPr>
            <p:ph type="title"/>
          </p:nvPr>
        </p:nvSpPr>
        <p:spPr>
          <a:xfrm>
            <a:off x="77120" y="0"/>
            <a:ext cx="10515600" cy="1325563"/>
          </a:xfrm>
        </p:spPr>
        <p:txBody>
          <a:bodyPr>
            <a:normAutofit/>
          </a:bodyPr>
          <a:lstStyle/>
          <a:p>
            <a:r>
              <a:rPr lang="en-US" sz="4800" b="1" dirty="0"/>
              <a:t>ComBEE Leadership</a:t>
            </a:r>
          </a:p>
        </p:txBody>
      </p:sp>
      <p:pic>
        <p:nvPicPr>
          <p:cNvPr id="10" name="Content Placeholder 9">
            <a:extLst>
              <a:ext uri="{FF2B5EF4-FFF2-40B4-BE49-F238E27FC236}">
                <a16:creationId xmlns:a16="http://schemas.microsoft.com/office/drawing/2014/main" id="{B84A3DFE-29CD-4E4C-8FDF-F9C24C863C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78258" y="1631462"/>
            <a:ext cx="3334545" cy="2728265"/>
          </a:xfrm>
        </p:spPr>
      </p:pic>
      <p:cxnSp>
        <p:nvCxnSpPr>
          <p:cNvPr id="5" name="Straight Connector 4">
            <a:extLst>
              <a:ext uri="{FF2B5EF4-FFF2-40B4-BE49-F238E27FC236}">
                <a16:creationId xmlns:a16="http://schemas.microsoft.com/office/drawing/2014/main" id="{306EF9BD-BA34-5647-82AE-793B01895BC2}"/>
              </a:ext>
            </a:extLst>
          </p:cNvPr>
          <p:cNvCxnSpPr/>
          <p:nvPr/>
        </p:nvCxnSpPr>
        <p:spPr>
          <a:xfrm>
            <a:off x="77120" y="1053269"/>
            <a:ext cx="7251327" cy="0"/>
          </a:xfrm>
          <a:prstGeom prst="line">
            <a:avLst/>
          </a:prstGeom>
          <a:ln w="38100">
            <a:solidFill>
              <a:srgbClr val="DF2D2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977621C-B568-3D45-8B54-51B0BCCF3935}"/>
              </a:ext>
            </a:extLst>
          </p:cNvPr>
          <p:cNvPicPr>
            <a:picLocks noChangeAspect="1"/>
          </p:cNvPicPr>
          <p:nvPr/>
        </p:nvPicPr>
        <p:blipFill>
          <a:blip r:embed="rId3"/>
          <a:stretch>
            <a:fillRect/>
          </a:stretch>
        </p:blipFill>
        <p:spPr>
          <a:xfrm>
            <a:off x="2242653" y="1631462"/>
            <a:ext cx="3042606" cy="2842567"/>
          </a:xfrm>
          <a:prstGeom prst="rect">
            <a:avLst/>
          </a:prstGeom>
        </p:spPr>
      </p:pic>
      <p:sp>
        <p:nvSpPr>
          <p:cNvPr id="11" name="TextBox 10">
            <a:extLst>
              <a:ext uri="{FF2B5EF4-FFF2-40B4-BE49-F238E27FC236}">
                <a16:creationId xmlns:a16="http://schemas.microsoft.com/office/drawing/2014/main" id="{AE598839-2002-674D-BA0C-3476723762C4}"/>
              </a:ext>
            </a:extLst>
          </p:cNvPr>
          <p:cNvSpPr txBox="1"/>
          <p:nvPr/>
        </p:nvSpPr>
        <p:spPr>
          <a:xfrm>
            <a:off x="3102428" y="4359727"/>
            <a:ext cx="6400800" cy="1384995"/>
          </a:xfrm>
          <a:prstGeom prst="rect">
            <a:avLst/>
          </a:prstGeom>
          <a:noFill/>
        </p:spPr>
        <p:txBody>
          <a:bodyPr wrap="square" rtlCol="0">
            <a:spAutoFit/>
          </a:bodyPr>
          <a:lstStyle/>
          <a:p>
            <a:pPr algn="ctr"/>
            <a:r>
              <a:rPr lang="en-US" sz="2800" dirty="0"/>
              <a:t>Co-Chairs</a:t>
            </a:r>
          </a:p>
          <a:p>
            <a:pPr algn="ctr"/>
            <a:r>
              <a:rPr lang="en-US" sz="2800" dirty="0"/>
              <a:t>Kirsten </a:t>
            </a:r>
            <a:r>
              <a:rPr lang="en-US" sz="2800" dirty="0" err="1"/>
              <a:t>Gotting</a:t>
            </a:r>
            <a:r>
              <a:rPr lang="en-US" sz="2800" dirty="0"/>
              <a:t> &amp; Elizabeth McDaniel</a:t>
            </a:r>
          </a:p>
          <a:p>
            <a:pPr algn="ctr"/>
            <a:endParaRPr lang="en-US" sz="2800" dirty="0"/>
          </a:p>
        </p:txBody>
      </p:sp>
      <p:sp>
        <p:nvSpPr>
          <p:cNvPr id="12" name="TextBox 11">
            <a:extLst>
              <a:ext uri="{FF2B5EF4-FFF2-40B4-BE49-F238E27FC236}">
                <a16:creationId xmlns:a16="http://schemas.microsoft.com/office/drawing/2014/main" id="{2FC2C02D-A93B-4647-915B-C5F7F6651716}"/>
              </a:ext>
            </a:extLst>
          </p:cNvPr>
          <p:cNvSpPr txBox="1"/>
          <p:nvPr/>
        </p:nvSpPr>
        <p:spPr>
          <a:xfrm>
            <a:off x="77120" y="5473005"/>
            <a:ext cx="12114880" cy="523220"/>
          </a:xfrm>
          <a:prstGeom prst="rect">
            <a:avLst/>
          </a:prstGeom>
          <a:noFill/>
        </p:spPr>
        <p:txBody>
          <a:bodyPr wrap="square" rtlCol="0">
            <a:spAutoFit/>
          </a:bodyPr>
          <a:lstStyle/>
          <a:p>
            <a:pPr algn="ctr"/>
            <a:r>
              <a:rPr lang="en-US" sz="2800" dirty="0"/>
              <a:t>Scheduling events, finding study group leaders, organizing workshops</a:t>
            </a:r>
          </a:p>
        </p:txBody>
      </p:sp>
    </p:spTree>
    <p:extLst>
      <p:ext uri="{BB962C8B-B14F-4D97-AF65-F5344CB8AC3E}">
        <p14:creationId xmlns:p14="http://schemas.microsoft.com/office/powerpoint/2010/main" val="3849569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F95ED-0585-9F44-9882-950E289F4191}"/>
              </a:ext>
            </a:extLst>
          </p:cNvPr>
          <p:cNvSpPr>
            <a:spLocks noGrp="1"/>
          </p:cNvSpPr>
          <p:nvPr>
            <p:ph type="title"/>
          </p:nvPr>
        </p:nvSpPr>
        <p:spPr>
          <a:xfrm>
            <a:off x="77120" y="0"/>
            <a:ext cx="10515600" cy="1325563"/>
          </a:xfrm>
        </p:spPr>
        <p:txBody>
          <a:bodyPr>
            <a:normAutofit/>
          </a:bodyPr>
          <a:lstStyle/>
          <a:p>
            <a:r>
              <a:rPr lang="en-US" sz="4800" b="1" dirty="0"/>
              <a:t>R/python Study Groups</a:t>
            </a:r>
          </a:p>
        </p:txBody>
      </p:sp>
      <p:cxnSp>
        <p:nvCxnSpPr>
          <p:cNvPr id="5" name="Straight Connector 4">
            <a:extLst>
              <a:ext uri="{FF2B5EF4-FFF2-40B4-BE49-F238E27FC236}">
                <a16:creationId xmlns:a16="http://schemas.microsoft.com/office/drawing/2014/main" id="{306EF9BD-BA34-5647-82AE-793B01895BC2}"/>
              </a:ext>
            </a:extLst>
          </p:cNvPr>
          <p:cNvCxnSpPr/>
          <p:nvPr/>
        </p:nvCxnSpPr>
        <p:spPr>
          <a:xfrm>
            <a:off x="77120" y="1053269"/>
            <a:ext cx="7251327" cy="0"/>
          </a:xfrm>
          <a:prstGeom prst="line">
            <a:avLst/>
          </a:prstGeom>
          <a:ln w="38100">
            <a:solidFill>
              <a:srgbClr val="DF2D26"/>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4353CFFC-AEC6-2C47-820B-6320A1523CE2}"/>
              </a:ext>
            </a:extLst>
          </p:cNvPr>
          <p:cNvSpPr>
            <a:spLocks noGrp="1"/>
          </p:cNvSpPr>
          <p:nvPr>
            <p:ph idx="1"/>
          </p:nvPr>
        </p:nvSpPr>
        <p:spPr>
          <a:xfrm>
            <a:off x="266700" y="1515382"/>
            <a:ext cx="10515600" cy="4351338"/>
          </a:xfrm>
        </p:spPr>
        <p:txBody>
          <a:bodyPr/>
          <a:lstStyle/>
          <a:p>
            <a:r>
              <a:rPr lang="en-US" dirty="0"/>
              <a:t>Groups meet on alternate weeks</a:t>
            </a:r>
          </a:p>
          <a:p>
            <a:r>
              <a:rPr lang="en-US" dirty="0"/>
              <a:t>Generally an informal discussion of topics, based on group interests</a:t>
            </a:r>
          </a:p>
          <a:p>
            <a:endParaRPr lang="en-US" dirty="0"/>
          </a:p>
          <a:p>
            <a:r>
              <a:rPr lang="en-US" dirty="0"/>
              <a:t>Each study group has a </a:t>
            </a:r>
            <a:r>
              <a:rPr lang="en-US" dirty="0" err="1"/>
              <a:t>Github</a:t>
            </a:r>
            <a:r>
              <a:rPr lang="en-US" dirty="0"/>
              <a:t> repository through our </a:t>
            </a:r>
            <a:r>
              <a:rPr lang="en-US" dirty="0" err="1"/>
              <a:t>Github</a:t>
            </a:r>
            <a:r>
              <a:rPr lang="en-US" dirty="0"/>
              <a:t> organization, through which our website is also hosted </a:t>
            </a:r>
          </a:p>
          <a:p>
            <a:r>
              <a:rPr lang="en-US" dirty="0">
                <a:hlinkClick r:id="rId2"/>
              </a:rPr>
              <a:t>https://github.com/ComBEE-UW-Madison</a:t>
            </a:r>
            <a:endParaRPr lang="en-US" dirty="0"/>
          </a:p>
          <a:p>
            <a:pPr marL="0" indent="0">
              <a:buNone/>
            </a:pPr>
            <a:r>
              <a:rPr lang="en-US" dirty="0"/>
              <a:t> </a:t>
            </a:r>
          </a:p>
        </p:txBody>
      </p:sp>
    </p:spTree>
    <p:extLst>
      <p:ext uri="{BB962C8B-B14F-4D97-AF65-F5344CB8AC3E}">
        <p14:creationId xmlns:p14="http://schemas.microsoft.com/office/powerpoint/2010/main" val="789359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F95ED-0585-9F44-9882-950E289F4191}"/>
              </a:ext>
            </a:extLst>
          </p:cNvPr>
          <p:cNvSpPr>
            <a:spLocks noGrp="1"/>
          </p:cNvSpPr>
          <p:nvPr>
            <p:ph type="title"/>
          </p:nvPr>
        </p:nvSpPr>
        <p:spPr>
          <a:xfrm>
            <a:off x="77120" y="0"/>
            <a:ext cx="10515600" cy="1325563"/>
          </a:xfrm>
        </p:spPr>
        <p:txBody>
          <a:bodyPr>
            <a:normAutofit/>
          </a:bodyPr>
          <a:lstStyle/>
          <a:p>
            <a:r>
              <a:rPr lang="en-US" sz="4800" b="1" dirty="0"/>
              <a:t>Monthly Seminars</a:t>
            </a:r>
          </a:p>
        </p:txBody>
      </p:sp>
      <p:cxnSp>
        <p:nvCxnSpPr>
          <p:cNvPr id="5" name="Straight Connector 4">
            <a:extLst>
              <a:ext uri="{FF2B5EF4-FFF2-40B4-BE49-F238E27FC236}">
                <a16:creationId xmlns:a16="http://schemas.microsoft.com/office/drawing/2014/main" id="{306EF9BD-BA34-5647-82AE-793B01895BC2}"/>
              </a:ext>
            </a:extLst>
          </p:cNvPr>
          <p:cNvCxnSpPr/>
          <p:nvPr/>
        </p:nvCxnSpPr>
        <p:spPr>
          <a:xfrm>
            <a:off x="77120" y="1053269"/>
            <a:ext cx="7251327" cy="0"/>
          </a:xfrm>
          <a:prstGeom prst="line">
            <a:avLst/>
          </a:prstGeom>
          <a:ln w="38100">
            <a:solidFill>
              <a:srgbClr val="DF2D26"/>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4353CFFC-AEC6-2C47-820B-6320A1523CE2}"/>
              </a:ext>
            </a:extLst>
          </p:cNvPr>
          <p:cNvSpPr>
            <a:spLocks noGrp="1"/>
          </p:cNvSpPr>
          <p:nvPr>
            <p:ph idx="1"/>
          </p:nvPr>
        </p:nvSpPr>
        <p:spPr>
          <a:xfrm>
            <a:off x="314562" y="1325563"/>
            <a:ext cx="10515600" cy="4351338"/>
          </a:xfrm>
        </p:spPr>
        <p:txBody>
          <a:bodyPr/>
          <a:lstStyle/>
          <a:p>
            <a:r>
              <a:rPr lang="en-US" dirty="0"/>
              <a:t>Informal seminars featuring a professor or postdoc</a:t>
            </a:r>
          </a:p>
          <a:p>
            <a:r>
              <a:rPr lang="en-US" dirty="0"/>
              <a:t>Talks on theoretical ecology &amp; evolution or demonstrations of computational tools/workflows</a:t>
            </a:r>
          </a:p>
          <a:p>
            <a:pPr marL="0" indent="0">
              <a:buNone/>
            </a:pPr>
            <a:r>
              <a:rPr lang="en-US" dirty="0"/>
              <a:t> </a:t>
            </a:r>
          </a:p>
        </p:txBody>
      </p:sp>
      <p:pic>
        <p:nvPicPr>
          <p:cNvPr id="3" name="Picture 2">
            <a:extLst>
              <a:ext uri="{FF2B5EF4-FFF2-40B4-BE49-F238E27FC236}">
                <a16:creationId xmlns:a16="http://schemas.microsoft.com/office/drawing/2014/main" id="{26A664C1-D53A-344A-B698-5CDD824A56A1}"/>
              </a:ext>
            </a:extLst>
          </p:cNvPr>
          <p:cNvPicPr>
            <a:picLocks noChangeAspect="1"/>
          </p:cNvPicPr>
          <p:nvPr/>
        </p:nvPicPr>
        <p:blipFill rotWithShape="1">
          <a:blip r:embed="rId2"/>
          <a:srcRect t="21117" b="21686"/>
          <a:stretch/>
        </p:blipFill>
        <p:spPr>
          <a:xfrm>
            <a:off x="314562" y="2917185"/>
            <a:ext cx="3388221" cy="3445175"/>
          </a:xfrm>
          <a:prstGeom prst="rect">
            <a:avLst/>
          </a:prstGeom>
        </p:spPr>
      </p:pic>
      <p:pic>
        <p:nvPicPr>
          <p:cNvPr id="6" name="Picture 5">
            <a:extLst>
              <a:ext uri="{FF2B5EF4-FFF2-40B4-BE49-F238E27FC236}">
                <a16:creationId xmlns:a16="http://schemas.microsoft.com/office/drawing/2014/main" id="{2A4A4BE5-D93A-DF46-8185-21B41816671F}"/>
              </a:ext>
            </a:extLst>
          </p:cNvPr>
          <p:cNvPicPr>
            <a:picLocks noChangeAspect="1"/>
          </p:cNvPicPr>
          <p:nvPr/>
        </p:nvPicPr>
        <p:blipFill rotWithShape="1">
          <a:blip r:embed="rId3"/>
          <a:srcRect t="23284" b="20060"/>
          <a:stretch/>
        </p:blipFill>
        <p:spPr>
          <a:xfrm>
            <a:off x="3940226" y="2917184"/>
            <a:ext cx="3420491" cy="3445175"/>
          </a:xfrm>
          <a:prstGeom prst="rect">
            <a:avLst/>
          </a:prstGeom>
        </p:spPr>
      </p:pic>
      <p:pic>
        <p:nvPicPr>
          <p:cNvPr id="10" name="Picture 9">
            <a:extLst>
              <a:ext uri="{FF2B5EF4-FFF2-40B4-BE49-F238E27FC236}">
                <a16:creationId xmlns:a16="http://schemas.microsoft.com/office/drawing/2014/main" id="{AA6EEABD-3967-0E48-99EF-6027E1DBE1ED}"/>
              </a:ext>
            </a:extLst>
          </p:cNvPr>
          <p:cNvPicPr>
            <a:picLocks noChangeAspect="1"/>
          </p:cNvPicPr>
          <p:nvPr/>
        </p:nvPicPr>
        <p:blipFill rotWithShape="1">
          <a:blip r:embed="rId4">
            <a:extLst>
              <a:ext uri="{28A0092B-C50C-407E-A947-70E740481C1C}">
                <a14:useLocalDpi xmlns:a14="http://schemas.microsoft.com/office/drawing/2010/main" val="0"/>
              </a:ext>
            </a:extLst>
          </a:blip>
          <a:srcRect b="14961"/>
          <a:stretch/>
        </p:blipFill>
        <p:spPr>
          <a:xfrm>
            <a:off x="7826828" y="2917184"/>
            <a:ext cx="3657600" cy="3445175"/>
          </a:xfrm>
          <a:prstGeom prst="rect">
            <a:avLst/>
          </a:prstGeom>
        </p:spPr>
      </p:pic>
    </p:spTree>
    <p:extLst>
      <p:ext uri="{BB962C8B-B14F-4D97-AF65-F5344CB8AC3E}">
        <p14:creationId xmlns:p14="http://schemas.microsoft.com/office/powerpoint/2010/main" val="3885761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F95ED-0585-9F44-9882-950E289F4191}"/>
              </a:ext>
            </a:extLst>
          </p:cNvPr>
          <p:cNvSpPr>
            <a:spLocks noGrp="1"/>
          </p:cNvSpPr>
          <p:nvPr>
            <p:ph type="title"/>
          </p:nvPr>
        </p:nvSpPr>
        <p:spPr>
          <a:xfrm>
            <a:off x="77120" y="0"/>
            <a:ext cx="10515600" cy="1325563"/>
          </a:xfrm>
        </p:spPr>
        <p:txBody>
          <a:bodyPr>
            <a:normAutofit/>
          </a:bodyPr>
          <a:lstStyle/>
          <a:p>
            <a:r>
              <a:rPr lang="en-US" sz="4800" b="1" dirty="0"/>
              <a:t>Workshops</a:t>
            </a:r>
          </a:p>
        </p:txBody>
      </p:sp>
      <p:cxnSp>
        <p:nvCxnSpPr>
          <p:cNvPr id="5" name="Straight Connector 4">
            <a:extLst>
              <a:ext uri="{FF2B5EF4-FFF2-40B4-BE49-F238E27FC236}">
                <a16:creationId xmlns:a16="http://schemas.microsoft.com/office/drawing/2014/main" id="{306EF9BD-BA34-5647-82AE-793B01895BC2}"/>
              </a:ext>
            </a:extLst>
          </p:cNvPr>
          <p:cNvCxnSpPr/>
          <p:nvPr/>
        </p:nvCxnSpPr>
        <p:spPr>
          <a:xfrm>
            <a:off x="77120" y="1053269"/>
            <a:ext cx="7251327" cy="0"/>
          </a:xfrm>
          <a:prstGeom prst="line">
            <a:avLst/>
          </a:prstGeom>
          <a:ln w="38100">
            <a:solidFill>
              <a:srgbClr val="DF2D26"/>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4353CFFC-AEC6-2C47-820B-6320A1523CE2}"/>
              </a:ext>
            </a:extLst>
          </p:cNvPr>
          <p:cNvSpPr>
            <a:spLocks noGrp="1"/>
          </p:cNvSpPr>
          <p:nvPr>
            <p:ph idx="1"/>
          </p:nvPr>
        </p:nvSpPr>
        <p:spPr>
          <a:xfrm>
            <a:off x="266700" y="1325563"/>
            <a:ext cx="10515600" cy="4351338"/>
          </a:xfrm>
        </p:spPr>
        <p:txBody>
          <a:bodyPr/>
          <a:lstStyle/>
          <a:p>
            <a:r>
              <a:rPr lang="en-US" dirty="0" err="1"/>
              <a:t>Github</a:t>
            </a:r>
            <a:r>
              <a:rPr lang="en-US" dirty="0"/>
              <a:t>/</a:t>
            </a:r>
            <a:r>
              <a:rPr lang="en-US" dirty="0" err="1"/>
              <a:t>Github</a:t>
            </a:r>
            <a:r>
              <a:rPr lang="en-US" dirty="0"/>
              <a:t>-pages to create a personal website</a:t>
            </a:r>
          </a:p>
          <a:p>
            <a:r>
              <a:rPr lang="en-US" dirty="0"/>
              <a:t>Anvi’o – an analysis and visualization platform for ‘omics data</a:t>
            </a:r>
          </a:p>
          <a:p>
            <a:pPr marL="0" indent="0">
              <a:buNone/>
            </a:pPr>
            <a:r>
              <a:rPr lang="en-US" dirty="0"/>
              <a:t> </a:t>
            </a:r>
          </a:p>
        </p:txBody>
      </p:sp>
      <p:pic>
        <p:nvPicPr>
          <p:cNvPr id="4" name="Picture 3">
            <a:extLst>
              <a:ext uri="{FF2B5EF4-FFF2-40B4-BE49-F238E27FC236}">
                <a16:creationId xmlns:a16="http://schemas.microsoft.com/office/drawing/2014/main" id="{08B2F7BA-F359-4144-8156-502910430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14" y="2762158"/>
            <a:ext cx="4925786" cy="3694340"/>
          </a:xfrm>
          <a:prstGeom prst="rect">
            <a:avLst/>
          </a:prstGeom>
        </p:spPr>
      </p:pic>
      <p:pic>
        <p:nvPicPr>
          <p:cNvPr id="7" name="Picture 6">
            <a:extLst>
              <a:ext uri="{FF2B5EF4-FFF2-40B4-BE49-F238E27FC236}">
                <a16:creationId xmlns:a16="http://schemas.microsoft.com/office/drawing/2014/main" id="{0C12A158-2EDB-C341-9DC9-FDA4FC347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4732" y="2762158"/>
            <a:ext cx="4925786" cy="3694340"/>
          </a:xfrm>
          <a:prstGeom prst="rect">
            <a:avLst/>
          </a:prstGeom>
        </p:spPr>
      </p:pic>
    </p:spTree>
    <p:extLst>
      <p:ext uri="{BB962C8B-B14F-4D97-AF65-F5344CB8AC3E}">
        <p14:creationId xmlns:p14="http://schemas.microsoft.com/office/powerpoint/2010/main" val="359922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F95ED-0585-9F44-9882-950E289F4191}"/>
              </a:ext>
            </a:extLst>
          </p:cNvPr>
          <p:cNvSpPr>
            <a:spLocks noGrp="1"/>
          </p:cNvSpPr>
          <p:nvPr>
            <p:ph type="title"/>
          </p:nvPr>
        </p:nvSpPr>
        <p:spPr>
          <a:xfrm>
            <a:off x="77120" y="0"/>
            <a:ext cx="10515600" cy="1325563"/>
          </a:xfrm>
        </p:spPr>
        <p:txBody>
          <a:bodyPr>
            <a:normAutofit/>
          </a:bodyPr>
          <a:lstStyle/>
          <a:p>
            <a:r>
              <a:rPr lang="en-US" sz="4800" b="1" dirty="0"/>
              <a:t>Social Events</a:t>
            </a:r>
          </a:p>
        </p:txBody>
      </p:sp>
      <p:cxnSp>
        <p:nvCxnSpPr>
          <p:cNvPr id="5" name="Straight Connector 4">
            <a:extLst>
              <a:ext uri="{FF2B5EF4-FFF2-40B4-BE49-F238E27FC236}">
                <a16:creationId xmlns:a16="http://schemas.microsoft.com/office/drawing/2014/main" id="{306EF9BD-BA34-5647-82AE-793B01895BC2}"/>
              </a:ext>
            </a:extLst>
          </p:cNvPr>
          <p:cNvCxnSpPr/>
          <p:nvPr/>
        </p:nvCxnSpPr>
        <p:spPr>
          <a:xfrm>
            <a:off x="77120" y="1053269"/>
            <a:ext cx="7251327" cy="0"/>
          </a:xfrm>
          <a:prstGeom prst="line">
            <a:avLst/>
          </a:prstGeom>
          <a:ln w="38100">
            <a:solidFill>
              <a:srgbClr val="DF2D26"/>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4353CFFC-AEC6-2C47-820B-6320A1523CE2}"/>
              </a:ext>
            </a:extLst>
          </p:cNvPr>
          <p:cNvSpPr>
            <a:spLocks noGrp="1"/>
          </p:cNvSpPr>
          <p:nvPr>
            <p:ph idx="1"/>
          </p:nvPr>
        </p:nvSpPr>
        <p:spPr>
          <a:xfrm>
            <a:off x="266700" y="1515382"/>
            <a:ext cx="5395064" cy="4351338"/>
          </a:xfrm>
        </p:spPr>
        <p:txBody>
          <a:bodyPr/>
          <a:lstStyle/>
          <a:p>
            <a:r>
              <a:rPr lang="en-US" dirty="0"/>
              <a:t>Socials at the beginning of each semester to re-connect with researchers across campus and recruit newcomers interested in computation</a:t>
            </a:r>
          </a:p>
          <a:p>
            <a:r>
              <a:rPr lang="en-US" dirty="0"/>
              <a:t>No funding, co-chairs provide snacks/beverages on our own</a:t>
            </a:r>
          </a:p>
          <a:p>
            <a:pPr marL="0" indent="0">
              <a:buNone/>
            </a:pPr>
            <a:r>
              <a:rPr lang="en-US" dirty="0"/>
              <a:t> </a:t>
            </a:r>
          </a:p>
        </p:txBody>
      </p:sp>
      <p:pic>
        <p:nvPicPr>
          <p:cNvPr id="6" name="Picture 5">
            <a:extLst>
              <a:ext uri="{FF2B5EF4-FFF2-40B4-BE49-F238E27FC236}">
                <a16:creationId xmlns:a16="http://schemas.microsoft.com/office/drawing/2014/main" id="{6A0C76F8-CFA0-6049-AE11-3E0207B21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642" y="1530153"/>
            <a:ext cx="5782090" cy="4336567"/>
          </a:xfrm>
          <a:prstGeom prst="rect">
            <a:avLst/>
          </a:prstGeom>
        </p:spPr>
      </p:pic>
    </p:spTree>
    <p:extLst>
      <p:ext uri="{BB962C8B-B14F-4D97-AF65-F5344CB8AC3E}">
        <p14:creationId xmlns:p14="http://schemas.microsoft.com/office/powerpoint/2010/main" val="63522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F95ED-0585-9F44-9882-950E289F4191}"/>
              </a:ext>
            </a:extLst>
          </p:cNvPr>
          <p:cNvSpPr>
            <a:spLocks noGrp="1"/>
          </p:cNvSpPr>
          <p:nvPr>
            <p:ph type="title"/>
          </p:nvPr>
        </p:nvSpPr>
        <p:spPr>
          <a:xfrm>
            <a:off x="77120" y="0"/>
            <a:ext cx="10515600" cy="1325563"/>
          </a:xfrm>
        </p:spPr>
        <p:txBody>
          <a:bodyPr>
            <a:normAutofit/>
          </a:bodyPr>
          <a:lstStyle/>
          <a:p>
            <a:r>
              <a:rPr lang="en-US" sz="4800" b="1" dirty="0"/>
              <a:t>Computational Resources on Campus </a:t>
            </a:r>
          </a:p>
        </p:txBody>
      </p:sp>
      <p:cxnSp>
        <p:nvCxnSpPr>
          <p:cNvPr id="5" name="Straight Connector 4">
            <a:extLst>
              <a:ext uri="{FF2B5EF4-FFF2-40B4-BE49-F238E27FC236}">
                <a16:creationId xmlns:a16="http://schemas.microsoft.com/office/drawing/2014/main" id="{306EF9BD-BA34-5647-82AE-793B01895BC2}"/>
              </a:ext>
            </a:extLst>
          </p:cNvPr>
          <p:cNvCxnSpPr/>
          <p:nvPr/>
        </p:nvCxnSpPr>
        <p:spPr>
          <a:xfrm>
            <a:off x="77120" y="1053269"/>
            <a:ext cx="7251327" cy="0"/>
          </a:xfrm>
          <a:prstGeom prst="line">
            <a:avLst/>
          </a:prstGeom>
          <a:ln w="38100">
            <a:solidFill>
              <a:srgbClr val="DF2D2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B6F6FB4-32D8-7E4B-A8B9-163CC433A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20" y="1530786"/>
            <a:ext cx="5092700" cy="1828800"/>
          </a:xfrm>
          <a:prstGeom prst="rect">
            <a:avLst/>
          </a:prstGeom>
        </p:spPr>
      </p:pic>
      <p:grpSp>
        <p:nvGrpSpPr>
          <p:cNvPr id="13" name="Group 12">
            <a:extLst>
              <a:ext uri="{FF2B5EF4-FFF2-40B4-BE49-F238E27FC236}">
                <a16:creationId xmlns:a16="http://schemas.microsoft.com/office/drawing/2014/main" id="{701CD284-74A3-A54B-A657-5773A1D92E87}"/>
              </a:ext>
            </a:extLst>
          </p:cNvPr>
          <p:cNvGrpSpPr/>
          <p:nvPr/>
        </p:nvGrpSpPr>
        <p:grpSpPr>
          <a:xfrm>
            <a:off x="5334920" y="1464431"/>
            <a:ext cx="6335487" cy="1961512"/>
            <a:chOff x="4997464" y="1696087"/>
            <a:chExt cx="5697752" cy="1365488"/>
          </a:xfrm>
        </p:grpSpPr>
        <p:pic>
          <p:nvPicPr>
            <p:cNvPr id="12" name="Picture 11">
              <a:extLst>
                <a:ext uri="{FF2B5EF4-FFF2-40B4-BE49-F238E27FC236}">
                  <a16:creationId xmlns:a16="http://schemas.microsoft.com/office/drawing/2014/main" id="{0F10E804-2B1C-1F4C-81E6-3DF353C5F7ED}"/>
                </a:ext>
              </a:extLst>
            </p:cNvPr>
            <p:cNvPicPr>
              <a:picLocks noChangeAspect="1"/>
            </p:cNvPicPr>
            <p:nvPr/>
          </p:nvPicPr>
          <p:blipFill rotWithShape="1">
            <a:blip r:embed="rId3">
              <a:extLst>
                <a:ext uri="{28A0092B-C50C-407E-A947-70E740481C1C}">
                  <a14:useLocalDpi xmlns:a14="http://schemas.microsoft.com/office/drawing/2010/main" val="0"/>
                </a:ext>
              </a:extLst>
            </a:blip>
            <a:srcRect l="20759" r="20846"/>
            <a:stretch/>
          </p:blipFill>
          <p:spPr>
            <a:xfrm>
              <a:off x="4997464" y="1696088"/>
              <a:ext cx="5077266" cy="1365487"/>
            </a:xfrm>
            <a:prstGeom prst="rect">
              <a:avLst/>
            </a:prstGeom>
          </p:spPr>
        </p:pic>
        <p:pic>
          <p:nvPicPr>
            <p:cNvPr id="14" name="Picture 13">
              <a:extLst>
                <a:ext uri="{FF2B5EF4-FFF2-40B4-BE49-F238E27FC236}">
                  <a16:creationId xmlns:a16="http://schemas.microsoft.com/office/drawing/2014/main" id="{A3DA589C-9AB5-5F45-82C6-732968D9D5D1}"/>
                </a:ext>
              </a:extLst>
            </p:cNvPr>
            <p:cNvPicPr>
              <a:picLocks noChangeAspect="1"/>
            </p:cNvPicPr>
            <p:nvPr/>
          </p:nvPicPr>
          <p:blipFill rotWithShape="1">
            <a:blip r:embed="rId3">
              <a:extLst>
                <a:ext uri="{28A0092B-C50C-407E-A947-70E740481C1C}">
                  <a14:useLocalDpi xmlns:a14="http://schemas.microsoft.com/office/drawing/2010/main" val="0"/>
                </a:ext>
              </a:extLst>
            </a:blip>
            <a:srcRect l="92864" r="-1"/>
            <a:stretch/>
          </p:blipFill>
          <p:spPr>
            <a:xfrm>
              <a:off x="10074730" y="1696087"/>
              <a:ext cx="620486" cy="1365487"/>
            </a:xfrm>
            <a:prstGeom prst="rect">
              <a:avLst/>
            </a:prstGeom>
          </p:spPr>
        </p:pic>
      </p:grpSp>
      <p:sp>
        <p:nvSpPr>
          <p:cNvPr id="16" name="Content Placeholder 8">
            <a:extLst>
              <a:ext uri="{FF2B5EF4-FFF2-40B4-BE49-F238E27FC236}">
                <a16:creationId xmlns:a16="http://schemas.microsoft.com/office/drawing/2014/main" id="{780CEC55-01A5-3042-8D62-AA8D6F359B33}"/>
              </a:ext>
            </a:extLst>
          </p:cNvPr>
          <p:cNvSpPr>
            <a:spLocks noGrp="1"/>
          </p:cNvSpPr>
          <p:nvPr>
            <p:ph idx="1"/>
          </p:nvPr>
        </p:nvSpPr>
        <p:spPr>
          <a:xfrm>
            <a:off x="266699" y="3425942"/>
            <a:ext cx="11403707" cy="3432058"/>
          </a:xfrm>
        </p:spPr>
        <p:txBody>
          <a:bodyPr>
            <a:normAutofit/>
          </a:bodyPr>
          <a:lstStyle/>
          <a:p>
            <a:r>
              <a:rPr lang="en-US" dirty="0"/>
              <a:t>Joint organizations through the UW Biotech Center and the Wisconsin Institute for Discovery to 1) Better tackle projects with large amounts of data and 2) Connect researchers specifically interested in microbiome questions – human, host-associated, environmental, etc. </a:t>
            </a:r>
          </a:p>
          <a:p>
            <a:r>
              <a:rPr lang="en-US" dirty="0"/>
              <a:t>Coordinating ways to best bring resources (virtual servers, sequencing platforms) to the community in addition to teaching researchers computational and data analysis skills</a:t>
            </a:r>
          </a:p>
        </p:txBody>
      </p:sp>
    </p:spTree>
    <p:extLst>
      <p:ext uri="{BB962C8B-B14F-4D97-AF65-F5344CB8AC3E}">
        <p14:creationId xmlns:p14="http://schemas.microsoft.com/office/powerpoint/2010/main" val="12520615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474</Words>
  <Application>Microsoft Macintosh PowerPoint</Application>
  <PresentationFormat>Widescreen</PresentationFormat>
  <Paragraphs>65</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Integrating Computational Skills into the Biological Sciences through Peer-Led Study Groups</vt:lpstr>
      <vt:lpstr>Computation in Biology</vt:lpstr>
      <vt:lpstr>ComBEE</vt:lpstr>
      <vt:lpstr>ComBEE Leadership</vt:lpstr>
      <vt:lpstr>R/python Study Groups</vt:lpstr>
      <vt:lpstr>Monthly Seminars</vt:lpstr>
      <vt:lpstr>Workshops</vt:lpstr>
      <vt:lpstr>Social Events</vt:lpstr>
      <vt:lpstr>Computational Resources on Campus </vt:lpstr>
      <vt:lpstr>Lessons Learned</vt:lpstr>
      <vt:lpstr>Future Plans</vt:lpstr>
      <vt:lpstr>Questions?</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Biology, Ecology, and Evolution</dc:title>
  <dc:creator>Elizabeth A McDaniel</dc:creator>
  <cp:lastModifiedBy>Elizabeth A McDaniel</cp:lastModifiedBy>
  <cp:revision>13</cp:revision>
  <dcterms:created xsi:type="dcterms:W3CDTF">2018-11-28T01:01:51Z</dcterms:created>
  <dcterms:modified xsi:type="dcterms:W3CDTF">2018-11-28T21:49:51Z</dcterms:modified>
</cp:coreProperties>
</file>